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1" r:id="rId6"/>
    <p:sldId id="265" r:id="rId7"/>
    <p:sldId id="260" r:id="rId8"/>
    <p:sldId id="262" r:id="rId9"/>
    <p:sldId id="264" r:id="rId10"/>
    <p:sldId id="266" r:id="rId11"/>
    <p:sldId id="267" r:id="rId12"/>
    <p:sldId id="263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7" autoAdjust="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92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C71753-300A-4AB7-B9A6-39A9827A9D2D}" type="datetimeFigureOut">
              <a:rPr lang="sk-SK" smtClean="0"/>
              <a:pPr/>
              <a:t>22.02.11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8B3065-A6E1-4828-ACB5-AB7E5E048305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CFE222-9DEF-4850-84B7-0A9183AA8B4D}" type="datetimeFigureOut">
              <a:rPr lang="sk-SK" smtClean="0"/>
              <a:pPr/>
              <a:t>22.02.11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B87F45-FEA5-45FD-97A9-78153CC9DC5A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78EC-25B2-4512-B06A-93ED01960F94}" type="datetimeFigureOut">
              <a:rPr lang="sk-SK" smtClean="0"/>
              <a:pPr/>
              <a:t>22.02.11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10CC9-BA1A-4BE5-AF38-1DE6CA95297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78EC-25B2-4512-B06A-93ED01960F94}" type="datetimeFigureOut">
              <a:rPr lang="sk-SK" smtClean="0"/>
              <a:pPr/>
              <a:t>22.02.11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10CC9-BA1A-4BE5-AF38-1DE6CA95297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78EC-25B2-4512-B06A-93ED01960F94}" type="datetimeFigureOut">
              <a:rPr lang="sk-SK" smtClean="0"/>
              <a:pPr/>
              <a:t>22.02.11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10CC9-BA1A-4BE5-AF38-1DE6CA95297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pic>
        <p:nvPicPr>
          <p:cNvPr id="7" name="Obrázok 6" descr="Popis: logo_opv_farebne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376" y="5949280"/>
            <a:ext cx="57606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ok 7"/>
          <p:cNvPicPr/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775" y="6021288"/>
            <a:ext cx="2177033" cy="472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1" name="Rectangle 1"/>
          <p:cNvSpPr>
            <a:spLocks noChangeArrowheads="1"/>
          </p:cNvSpPr>
          <p:nvPr userDrawn="1"/>
        </p:nvSpPr>
        <p:spPr bwMode="auto">
          <a:xfrm>
            <a:off x="2987824" y="6021288"/>
            <a:ext cx="453650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ODBORNÁ PROFILÁCIA GYMNÁZIA V KRÁĽOVSKOM CHLMCI – </a:t>
            </a:r>
            <a:endParaRPr kumimoji="0" lang="sk-SK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- NOVÉ HORIZONTY  REGIONÁLNEHO VZDELÁVANIA</a:t>
            </a:r>
            <a:endParaRPr kumimoji="0" lang="sk-S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42" name="Rectangle 2"/>
          <p:cNvSpPr>
            <a:spLocks noChangeArrowheads="1"/>
          </p:cNvSpPr>
          <p:nvPr userDrawn="1"/>
        </p:nvSpPr>
        <p:spPr bwMode="auto">
          <a:xfrm>
            <a:off x="1691680" y="6525924"/>
            <a:ext cx="640871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r"/>
                <a:tab pos="2339975" algn="r"/>
                <a:tab pos="4230688" algn="r"/>
              </a:tabLst>
            </a:pPr>
            <a:r>
              <a:rPr kumimoji="0" lang="sk-SK" sz="8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Moderné vzdelávanie pre vedomostnú spoločnosť/Projekt je spolufinancovaný zo zdrojov EÚ</a:t>
            </a:r>
            <a:endParaRPr kumimoji="0" lang="sk-SK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78EC-25B2-4512-B06A-93ED01960F94}" type="datetimeFigureOut">
              <a:rPr lang="sk-SK" smtClean="0"/>
              <a:pPr/>
              <a:t>22.02.11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10CC9-BA1A-4BE5-AF38-1DE6CA95297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78EC-25B2-4512-B06A-93ED01960F94}" type="datetimeFigureOut">
              <a:rPr lang="sk-SK" smtClean="0"/>
              <a:pPr/>
              <a:t>22.02.11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10CC9-BA1A-4BE5-AF38-1DE6CA95297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78EC-25B2-4512-B06A-93ED01960F94}" type="datetimeFigureOut">
              <a:rPr lang="sk-SK" smtClean="0"/>
              <a:pPr/>
              <a:t>22.02.11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10CC9-BA1A-4BE5-AF38-1DE6CA95297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78EC-25B2-4512-B06A-93ED01960F94}" type="datetimeFigureOut">
              <a:rPr lang="sk-SK" smtClean="0"/>
              <a:pPr/>
              <a:t>22.02.11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10CC9-BA1A-4BE5-AF38-1DE6CA95297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78EC-25B2-4512-B06A-93ED01960F94}" type="datetimeFigureOut">
              <a:rPr lang="sk-SK" smtClean="0"/>
              <a:pPr/>
              <a:t>22.02.11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10CC9-BA1A-4BE5-AF38-1DE6CA95297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78EC-25B2-4512-B06A-93ED01960F94}" type="datetimeFigureOut">
              <a:rPr lang="sk-SK" smtClean="0"/>
              <a:pPr/>
              <a:t>22.02.11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10CC9-BA1A-4BE5-AF38-1DE6CA95297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78EC-25B2-4512-B06A-93ED01960F94}" type="datetimeFigureOut">
              <a:rPr lang="sk-SK" smtClean="0"/>
              <a:pPr/>
              <a:t>22.02.11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10CC9-BA1A-4BE5-AF38-1DE6CA95297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078EC-25B2-4512-B06A-93ED01960F94}" type="datetimeFigureOut">
              <a:rPr lang="sk-SK" smtClean="0"/>
              <a:pPr/>
              <a:t>22.02.11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10CC9-BA1A-4BE5-AF38-1DE6CA952977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7" name="Obrázok 6" descr="Popis: logo_opv_farebne"/>
          <p:cNvPicPr/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956376" y="5949280"/>
            <a:ext cx="57606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ok 7"/>
          <p:cNvPicPr/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66775" y="6021288"/>
            <a:ext cx="2177033" cy="472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1"/>
          <p:cNvSpPr>
            <a:spLocks noChangeArrowheads="1"/>
          </p:cNvSpPr>
          <p:nvPr userDrawn="1"/>
        </p:nvSpPr>
        <p:spPr bwMode="auto">
          <a:xfrm>
            <a:off x="2987824" y="6021288"/>
            <a:ext cx="453650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ODBORNÁ PROFILÁCIA GYMNÁZIA V KRÁĽOVSKOM CHLMCI – </a:t>
            </a:r>
            <a:endParaRPr kumimoji="0" lang="sk-SK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- NOVÉ HORIZONTY  REGIONÁLNEHO VZDELÁVANIA</a:t>
            </a:r>
            <a:endParaRPr kumimoji="0" lang="sk-S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2"/>
          <p:cNvSpPr>
            <a:spLocks noChangeArrowheads="1"/>
          </p:cNvSpPr>
          <p:nvPr userDrawn="1"/>
        </p:nvSpPr>
        <p:spPr bwMode="auto">
          <a:xfrm>
            <a:off x="1691680" y="6525924"/>
            <a:ext cx="640871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r"/>
                <a:tab pos="2339975" algn="r"/>
                <a:tab pos="4230688" algn="r"/>
              </a:tabLst>
            </a:pPr>
            <a:r>
              <a:rPr kumimoji="0" lang="sk-SK" sz="8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Moderné vzdelávanie pre vedomostnú spoločnosť/Projekt je spolufinancovaný zo zdrojov EÚ</a:t>
            </a:r>
            <a:endParaRPr kumimoji="0" lang="sk-SK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www.math.com/students/calculators/source/quadratic.htm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plus.maths.org/issue29/features/quadratic/index-gifd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Matematika – OP_GD-I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Kvadratické rovnice</a:t>
            </a:r>
          </a:p>
          <a:p>
            <a:r>
              <a:rPr lang="sk-SK" sz="1400" dirty="0" err="1" smtClean="0"/>
              <a:t>Piatý</a:t>
            </a:r>
            <a:r>
              <a:rPr lang="sk-SK" sz="1400" dirty="0" smtClean="0"/>
              <a:t> ročník osemročného štúdia</a:t>
            </a:r>
            <a:endParaRPr lang="sk-SK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sk-SK" dirty="0" smtClean="0"/>
              <a:t>ak D = 0, </a:t>
            </a: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sk-SK" dirty="0" smtClean="0"/>
              <a:t>tak </a:t>
            </a:r>
            <a:r>
              <a:rPr lang="sk-SK" dirty="0" smtClean="0"/>
              <a:t>daná kvadratická rovnica má dva rovnaké reálne korene, čiže tzv. dvojnásobný reálny koreň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D=0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340767"/>
            <a:ext cx="8208912" cy="4726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484784"/>
            <a:ext cx="7331333" cy="443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príklad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Riešte </a:t>
            </a:r>
            <a:r>
              <a:rPr lang="sk-SK" dirty="0" smtClean="0"/>
              <a:t>v množine R rovnicu: 5x</a:t>
            </a:r>
            <a:r>
              <a:rPr lang="sk-SK" baseline="30000" dirty="0" smtClean="0"/>
              <a:t>2</a:t>
            </a:r>
            <a:r>
              <a:rPr lang="sk-SK" dirty="0" smtClean="0"/>
              <a:t> - 2x - 3 = 0. </a:t>
            </a:r>
          </a:p>
          <a:p>
            <a:endParaRPr lang="sk-SK" dirty="0" smtClean="0"/>
          </a:p>
          <a:p>
            <a:r>
              <a:rPr lang="sk-SK" dirty="0" smtClean="0"/>
              <a:t>Riešenie</a:t>
            </a:r>
            <a:r>
              <a:rPr lang="sk-SK" dirty="0" smtClean="0"/>
              <a:t>: </a:t>
            </a:r>
            <a:endParaRPr lang="sk-SK" dirty="0" smtClean="0"/>
          </a:p>
          <a:p>
            <a:pPr algn="ctr">
              <a:buNone/>
            </a:pPr>
            <a:r>
              <a:rPr lang="sk-SK" dirty="0" smtClean="0"/>
              <a:t>	</a:t>
            </a:r>
            <a:r>
              <a:rPr lang="sk-SK" dirty="0" smtClean="0"/>
              <a:t>D </a:t>
            </a:r>
            <a:r>
              <a:rPr lang="sk-SK" dirty="0" smtClean="0"/>
              <a:t>= b</a:t>
            </a:r>
            <a:r>
              <a:rPr lang="sk-SK" baseline="30000" dirty="0" smtClean="0"/>
              <a:t>2</a:t>
            </a:r>
            <a:r>
              <a:rPr lang="sk-SK" dirty="0" smtClean="0"/>
              <a:t> - 4ac = (-2)</a:t>
            </a:r>
            <a:r>
              <a:rPr lang="sk-SK" baseline="30000" dirty="0" smtClean="0"/>
              <a:t>2</a:t>
            </a:r>
            <a:r>
              <a:rPr lang="sk-SK" dirty="0" smtClean="0"/>
              <a:t> - 4·5·(-3) = 4 + 60 = 64 </a:t>
            </a:r>
          </a:p>
          <a:p>
            <a:pPr algn="ctr">
              <a:buNone/>
            </a:pPr>
            <a:r>
              <a:rPr lang="sk-SK" dirty="0" smtClean="0"/>
              <a:t>D &gt; 0 ⇒ daná rovnica má dva rôzne </a:t>
            </a:r>
            <a:r>
              <a:rPr lang="sk-SK" dirty="0" smtClean="0"/>
              <a:t>reálne korene</a:t>
            </a:r>
            <a:r>
              <a:rPr lang="sk-SK" dirty="0" smtClean="0"/>
              <a:t>, ktoré vypočítame. 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sk-SK" dirty="0" err="1" smtClean="0"/>
              <a:t>Online</a:t>
            </a:r>
            <a:r>
              <a:rPr lang="sk-SK" dirty="0" smtClean="0"/>
              <a:t> kalkulačka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1400" dirty="0" smtClean="0">
                <a:hlinkClick r:id="rId2"/>
              </a:rPr>
              <a:t>http://</a:t>
            </a:r>
            <a:r>
              <a:rPr lang="sk-SK" sz="1400" dirty="0" smtClean="0">
                <a:hlinkClick r:id="rId2"/>
              </a:rPr>
              <a:t>www.math.com/students/calculators/source/quadratic.htm</a:t>
            </a:r>
            <a:r>
              <a:rPr lang="sk-SK" sz="1400" dirty="0" smtClean="0"/>
              <a:t> - </a:t>
            </a:r>
            <a:r>
              <a:rPr lang="sk-SK" sz="1400" dirty="0" err="1" smtClean="0"/>
              <a:t>online</a:t>
            </a:r>
            <a:r>
              <a:rPr lang="sk-SK" sz="1400" dirty="0" smtClean="0"/>
              <a:t> kalkulačka</a:t>
            </a:r>
            <a:endParaRPr lang="sk-SK" sz="1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 t="19092" r="48211" b="45908"/>
          <a:stretch>
            <a:fillRect/>
          </a:stretch>
        </p:blipFill>
        <p:spPr bwMode="auto">
          <a:xfrm>
            <a:off x="1547664" y="2348880"/>
            <a:ext cx="5874690" cy="2232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odkazy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1400" dirty="0" smtClean="0">
                <a:hlinkClick r:id="rId2"/>
              </a:rPr>
              <a:t>http://</a:t>
            </a:r>
            <a:r>
              <a:rPr lang="sk-SK" sz="1400" dirty="0" smtClean="0">
                <a:hlinkClick r:id="rId2"/>
              </a:rPr>
              <a:t>plus.maths.org/issue29/features/quadratic/index-gifd.html</a:t>
            </a:r>
            <a:endParaRPr lang="sk-SK" sz="1400" dirty="0" smtClean="0"/>
          </a:p>
          <a:p>
            <a:endParaRPr lang="sk-SK" sz="1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 t="14317" r="2592" b="7724"/>
          <a:stretch>
            <a:fillRect/>
          </a:stretch>
        </p:blipFill>
        <p:spPr bwMode="auto">
          <a:xfrm>
            <a:off x="755576" y="2060848"/>
            <a:ext cx="7841467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sk-SK" dirty="0" smtClean="0"/>
              <a:t>Obsah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Motivácia</a:t>
            </a:r>
          </a:p>
          <a:p>
            <a:r>
              <a:rPr lang="sk-SK" dirty="0" smtClean="0"/>
              <a:t>Definícia</a:t>
            </a:r>
          </a:p>
          <a:p>
            <a:r>
              <a:rPr lang="sk-SK" dirty="0" smtClean="0"/>
              <a:t>Graf  </a:t>
            </a:r>
            <a:r>
              <a:rPr lang="sk-SK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(práca s literárnym textom</a:t>
            </a:r>
            <a:r>
              <a:rPr lang="sk-SK" dirty="0" smtClean="0"/>
              <a:t>)</a:t>
            </a:r>
          </a:p>
          <a:p>
            <a:r>
              <a:rPr lang="sk-SK" dirty="0" smtClean="0"/>
              <a:t>Výklad - rozbor</a:t>
            </a:r>
          </a:p>
          <a:p>
            <a:r>
              <a:rPr lang="sk-SK" dirty="0" smtClean="0"/>
              <a:t>Vzorová úloha</a:t>
            </a:r>
          </a:p>
          <a:p>
            <a:r>
              <a:rPr lang="sk-SK" dirty="0" smtClean="0"/>
              <a:t>Interaktívna spätná väzba so zameraním na čitateľskú gramotnosť</a:t>
            </a:r>
          </a:p>
          <a:p>
            <a:r>
              <a:rPr lang="sk-SK" dirty="0" smtClean="0"/>
              <a:t>Téma v </a:t>
            </a:r>
            <a:r>
              <a:rPr lang="sk-SK" dirty="0" smtClean="0"/>
              <a:t>praxi</a:t>
            </a:r>
          </a:p>
          <a:p>
            <a:r>
              <a:rPr lang="sk-SK" smtClean="0"/>
              <a:t>odkazy</a:t>
            </a:r>
            <a:endParaRPr 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motivácia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/>
              <a:t>Jednoduchá slovná úloha: </a:t>
            </a:r>
            <a:endParaRPr lang="sk-SK" dirty="0" smtClean="0"/>
          </a:p>
          <a:p>
            <a:pPr algn="ctr">
              <a:buNone/>
            </a:pPr>
            <a:r>
              <a:rPr lang="sk-SK" i="1" dirty="0" smtClean="0"/>
              <a:t>„</a:t>
            </a:r>
            <a:r>
              <a:rPr lang="sk-SK" i="1" dirty="0"/>
              <a:t>Súčin dvoch za sebou bezprostredne nasledujúcich nepárnych prirodzených čísel sa rovná 399. Ktoré sú to čísla</a:t>
            </a:r>
            <a:r>
              <a:rPr lang="sk-SK" i="1" dirty="0" smtClean="0"/>
              <a:t>?“</a:t>
            </a:r>
          </a:p>
          <a:p>
            <a:pPr algn="ctr">
              <a:buNone/>
            </a:pPr>
            <a:endParaRPr lang="sk-SK" i="1" dirty="0"/>
          </a:p>
          <a:p>
            <a:pPr algn="ctr">
              <a:buNone/>
            </a:pPr>
            <a:endParaRPr lang="sk-SK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 l="4482" t="23540" r="6461" b="14090"/>
          <a:stretch>
            <a:fillRect/>
          </a:stretch>
        </p:blipFill>
        <p:spPr bwMode="auto">
          <a:xfrm>
            <a:off x="2987824" y="3573016"/>
            <a:ext cx="3240360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Definícia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http://www.mfsoft.com/equationgrapher/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 b="6250"/>
          <a:stretch>
            <a:fillRect/>
          </a:stretch>
        </p:blipFill>
        <p:spPr bwMode="auto">
          <a:xfrm>
            <a:off x="0" y="0"/>
            <a:ext cx="130111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Ako určíme korene x</a:t>
            </a:r>
            <a:r>
              <a:rPr lang="sk-SK" baseline="-25000" dirty="0" smtClean="0"/>
              <a:t>1</a:t>
            </a:r>
            <a:r>
              <a:rPr lang="sk-SK" dirty="0" smtClean="0"/>
              <a:t>, x</a:t>
            </a:r>
            <a:r>
              <a:rPr lang="sk-SK" baseline="-25000" dirty="0" smtClean="0"/>
              <a:t>2</a:t>
            </a:r>
            <a:r>
              <a:rPr lang="sk-SK" dirty="0" smtClean="0"/>
              <a:t>?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obsahu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Riešenie kvadratickej </a:t>
            </a:r>
            <a:r>
              <a:rPr lang="sk-SK" dirty="0" smtClean="0"/>
              <a:t>rovnice ax</a:t>
            </a:r>
            <a:r>
              <a:rPr lang="sk-SK" baseline="30000" dirty="0" smtClean="0"/>
              <a:t>2</a:t>
            </a:r>
            <a:r>
              <a:rPr lang="sk-SK" dirty="0" smtClean="0"/>
              <a:t> + </a:t>
            </a:r>
            <a:r>
              <a:rPr lang="sk-SK" dirty="0" err="1" smtClean="0"/>
              <a:t>bx</a:t>
            </a:r>
            <a:r>
              <a:rPr lang="sk-SK" dirty="0" smtClean="0"/>
              <a:t> + c = 0 - či daná rovnica má alebo nemá riešenie, resp. aké sú hodnoty koreňov danej kvadratickej rovnice rozhoduje výraz </a:t>
            </a:r>
          </a:p>
          <a:p>
            <a:pPr algn="ctr">
              <a:buNone/>
            </a:pPr>
            <a:r>
              <a:rPr lang="sk-SK" dirty="0" smtClean="0"/>
              <a:t>D = b</a:t>
            </a:r>
            <a:r>
              <a:rPr lang="sk-SK" baseline="30000" dirty="0" smtClean="0"/>
              <a:t>2</a:t>
            </a:r>
            <a:r>
              <a:rPr lang="sk-SK" dirty="0" smtClean="0"/>
              <a:t> - 4ac, </a:t>
            </a:r>
          </a:p>
          <a:p>
            <a:r>
              <a:rPr lang="sk-SK" dirty="0" smtClean="0"/>
              <a:t>ktorý nazývame </a:t>
            </a:r>
            <a:r>
              <a:rPr lang="sk-SK" dirty="0" err="1" smtClean="0"/>
              <a:t>diskriminant</a:t>
            </a:r>
            <a:r>
              <a:rPr lang="sk-SK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dirty="0" smtClean="0"/>
              <a:t>Platí: 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sk-SK" dirty="0" smtClean="0"/>
              <a:t>ak </a:t>
            </a:r>
            <a:r>
              <a:rPr lang="sk-SK" dirty="0" smtClean="0"/>
              <a:t>D &gt; 0, tak daná kvadratická rovnica má 2 rôzne reálne </a:t>
            </a:r>
            <a:r>
              <a:rPr lang="sk-SK" dirty="0" smtClean="0"/>
              <a:t>korene</a:t>
            </a:r>
            <a:endParaRPr lang="sk-SK" dirty="0" smtClean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4077072"/>
            <a:ext cx="2688299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</a:t>
            </a:r>
            <a:r>
              <a:rPr lang="en-US" dirty="0" smtClean="0"/>
              <a:t>&gt;0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412776"/>
            <a:ext cx="8100392" cy="443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145</Words>
  <Application>Microsoft Office PowerPoint</Application>
  <PresentationFormat>Prezentácia na obrazovke (4:3)</PresentationFormat>
  <Paragraphs>39</Paragraphs>
  <Slides>15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15</vt:i4>
      </vt:variant>
    </vt:vector>
  </HeadingPairs>
  <TitlesOfParts>
    <vt:vector size="16" baseType="lpstr">
      <vt:lpstr>Motív Office</vt:lpstr>
      <vt:lpstr>Matematika – OP_GD-I</vt:lpstr>
      <vt:lpstr>Obsah</vt:lpstr>
      <vt:lpstr>motivácia</vt:lpstr>
      <vt:lpstr>Definícia</vt:lpstr>
      <vt:lpstr>Snímka 5</vt:lpstr>
      <vt:lpstr>Ako určíme korene x1, x2? </vt:lpstr>
      <vt:lpstr>Snímka 7</vt:lpstr>
      <vt:lpstr>Snímka 8</vt:lpstr>
      <vt:lpstr>D&gt;0</vt:lpstr>
      <vt:lpstr>Snímka 10</vt:lpstr>
      <vt:lpstr>D=0</vt:lpstr>
      <vt:lpstr>Snímka 12</vt:lpstr>
      <vt:lpstr>príklad</vt:lpstr>
      <vt:lpstr>Online kalkulačka</vt:lpstr>
      <vt:lpstr>odkazy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dobod</dc:creator>
  <cp:lastModifiedBy>dobod</cp:lastModifiedBy>
  <cp:revision>17</cp:revision>
  <dcterms:created xsi:type="dcterms:W3CDTF">2010-11-18T12:20:36Z</dcterms:created>
  <dcterms:modified xsi:type="dcterms:W3CDTF">2011-02-22T20:30:52Z</dcterms:modified>
</cp:coreProperties>
</file>